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4" r:id="rId6"/>
    <p:sldId id="269" r:id="rId7"/>
    <p:sldId id="265" r:id="rId8"/>
    <p:sldId id="266" r:id="rId9"/>
    <p:sldId id="262" r:id="rId10"/>
    <p:sldId id="267" r:id="rId11"/>
    <p:sldId id="268" r:id="rId12"/>
    <p:sldId id="272" r:id="rId13"/>
    <p:sldId id="273" r:id="rId14"/>
    <p:sldId id="274" r:id="rId15"/>
    <p:sldId id="275" r:id="rId16"/>
    <p:sldId id="277" r:id="rId17"/>
    <p:sldId id="278" r:id="rId18"/>
    <p:sldId id="282" r:id="rId19"/>
    <p:sldId id="279" r:id="rId20"/>
    <p:sldId id="280" r:id="rId21"/>
    <p:sldId id="260" r:id="rId22"/>
    <p:sldId id="285" r:id="rId23"/>
    <p:sldId id="283" r:id="rId24"/>
    <p:sldId id="284" r:id="rId25"/>
    <p:sldId id="286" r:id="rId26"/>
    <p:sldId id="287" r:id="rId27"/>
    <p:sldId id="288" r:id="rId28"/>
    <p:sldId id="290" r:id="rId29"/>
    <p:sldId id="289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454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833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8494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6631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8369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7470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9851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744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15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443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706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861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832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22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2304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124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353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B6ADD26-2FE1-4379-B67D-46E0DA78E206}" type="datetimeFigureOut">
              <a:rPr lang="hu-HU" smtClean="0"/>
              <a:t>2021. 12. 12.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BAF90D1-D018-46DD-829C-195376A56A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6322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5CE4BC-9F3A-4B3F-A101-40EA6DB0E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6" y="3695068"/>
            <a:ext cx="6376477" cy="2511111"/>
          </a:xfrm>
        </p:spPr>
        <p:txBody>
          <a:bodyPr>
            <a:normAutofit/>
          </a:bodyPr>
          <a:lstStyle/>
          <a:p>
            <a:r>
              <a:rPr lang="hu-HU" sz="7200"/>
              <a:t>SMART HOME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2A3DFF3-A0F3-436B-BE05-009BB0AA2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2491266"/>
            <a:ext cx="6350241" cy="1188175"/>
          </a:xfrm>
        </p:spPr>
        <p:txBody>
          <a:bodyPr>
            <a:normAutofit/>
          </a:bodyPr>
          <a:lstStyle/>
          <a:p>
            <a:r>
              <a:rPr lang="hu-HU" dirty="0" err="1"/>
              <a:t>Bákonyi</a:t>
            </a:r>
            <a:r>
              <a:rPr lang="hu-HU" dirty="0"/>
              <a:t> Sándor és Kriczky Gábor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77FA25-B6B8-44CA-B095-1BC1FD60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F160911A-F75F-4376-B588-A5D201AE4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5700" y="1340663"/>
            <a:ext cx="4023360" cy="402336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nyíl látható&#10;&#10;Automatikusan generált leírás">
            <a:extLst>
              <a:ext uri="{FF2B5EF4-FFF2-40B4-BE49-F238E27FC236}">
                <a16:creationId xmlns:a16="http://schemas.microsoft.com/office/drawing/2014/main" id="{8BCB17D8-0018-4144-90EA-D2CA70CDD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0" r="15324" b="-2"/>
          <a:stretch/>
        </p:blipFill>
        <p:spPr>
          <a:xfrm>
            <a:off x="7819472" y="1660703"/>
            <a:ext cx="3415817" cy="33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221F34-1995-4941-AFD1-8B15D28B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Login .</a:t>
            </a:r>
            <a:r>
              <a:rPr lang="hu-HU" dirty="0" err="1"/>
              <a:t>cs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5E7629-E10E-49E8-8E8D-9757A1F7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23" y="1978207"/>
            <a:ext cx="7743218" cy="46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3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9E12E-EB9B-4618-A042-D1EE8A1F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Login .</a:t>
            </a:r>
            <a:r>
              <a:rPr lang="hu-HU" dirty="0" err="1"/>
              <a:t>xaml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0D77FE9-89E3-4E2C-BFFD-741711D1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09" y="1876281"/>
            <a:ext cx="8845381" cy="45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9E12E-EB9B-4618-A042-D1EE8A1F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5"/>
            <a:ext cx="10515600" cy="1094024"/>
          </a:xfrm>
        </p:spPr>
        <p:txBody>
          <a:bodyPr/>
          <a:lstStyle/>
          <a:p>
            <a:pPr algn="ctr"/>
            <a:r>
              <a:rPr lang="hu-HU" dirty="0"/>
              <a:t>Termosztát beavatkozó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1AE1A88-E311-49C8-A162-B6381C44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34" y="1215959"/>
            <a:ext cx="9431066" cy="524900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40FB0483-099B-45AE-9CA7-11F8E917BDCD}"/>
              </a:ext>
            </a:extLst>
          </p:cNvPr>
          <p:cNvCxnSpPr>
            <a:cxnSpLocks/>
          </p:cNvCxnSpPr>
          <p:nvPr/>
        </p:nvCxnSpPr>
        <p:spPr>
          <a:xfrm flipV="1">
            <a:off x="1329179" y="1994171"/>
            <a:ext cx="713630" cy="588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B8DF057-80F8-4209-8CD1-ADC31036D153}"/>
              </a:ext>
            </a:extLst>
          </p:cNvPr>
          <p:cNvSpPr txBox="1"/>
          <p:nvPr/>
        </p:nvSpPr>
        <p:spPr>
          <a:xfrm>
            <a:off x="-23189" y="2582944"/>
            <a:ext cx="194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Külső hőmérséklet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E7C738-68CD-43CE-813A-82C8777AD29D}"/>
              </a:ext>
            </a:extLst>
          </p:cNvPr>
          <p:cNvSpPr txBox="1"/>
          <p:nvPr/>
        </p:nvSpPr>
        <p:spPr>
          <a:xfrm>
            <a:off x="150829" y="188536"/>
            <a:ext cx="13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2021.10.27</a:t>
            </a:r>
          </a:p>
        </p:txBody>
      </p:sp>
    </p:spTree>
    <p:extLst>
      <p:ext uri="{BB962C8B-B14F-4D97-AF65-F5344CB8AC3E}">
        <p14:creationId xmlns:p14="http://schemas.microsoft.com/office/powerpoint/2010/main" val="9278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9E12E-EB9B-4618-A042-D1EE8A1F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5"/>
            <a:ext cx="10515600" cy="1094024"/>
          </a:xfrm>
        </p:spPr>
        <p:txBody>
          <a:bodyPr/>
          <a:lstStyle/>
          <a:p>
            <a:pPr algn="ctr"/>
            <a:r>
              <a:rPr lang="hu-HU" dirty="0"/>
              <a:t>Termosztát beavatkozó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15CD3AD-30FE-4A9E-ABB5-F53B55AD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40" y="1235071"/>
            <a:ext cx="8634954" cy="4521122"/>
          </a:xfrm>
          <a:prstGeom prst="rect">
            <a:avLst/>
          </a:prstGeom>
        </p:spPr>
      </p:pic>
      <p:cxnSp>
        <p:nvCxnSpPr>
          <p:cNvPr id="13" name="Összekötő: szögletes 12">
            <a:extLst>
              <a:ext uri="{FF2B5EF4-FFF2-40B4-BE49-F238E27FC236}">
                <a16:creationId xmlns:a16="http://schemas.microsoft.com/office/drawing/2014/main" id="{F669FCAB-4BB4-4E12-84E7-C493792F95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3406" y="4817097"/>
            <a:ext cx="2438402" cy="707010"/>
          </a:xfrm>
          <a:prstGeom prst="bentConnector3">
            <a:avLst>
              <a:gd name="adj1" fmla="val 1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7B8799C-1A36-46DA-8340-009B0BEA4635}"/>
              </a:ext>
            </a:extLst>
          </p:cNvPr>
          <p:cNvSpPr txBox="1"/>
          <p:nvPr/>
        </p:nvSpPr>
        <p:spPr>
          <a:xfrm>
            <a:off x="65988" y="5062443"/>
            <a:ext cx="1577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Piros színre vált, ha a fűtés bekapcsol</a:t>
            </a:r>
          </a:p>
        </p:txBody>
      </p:sp>
    </p:spTree>
    <p:extLst>
      <p:ext uri="{BB962C8B-B14F-4D97-AF65-F5344CB8AC3E}">
        <p14:creationId xmlns:p14="http://schemas.microsoft.com/office/powerpoint/2010/main" val="294513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9E12E-EB9B-4618-A042-D1EE8A1F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622"/>
            <a:ext cx="10515600" cy="1094024"/>
          </a:xfrm>
        </p:spPr>
        <p:txBody>
          <a:bodyPr/>
          <a:lstStyle/>
          <a:p>
            <a:pPr algn="ctr"/>
            <a:r>
              <a:rPr lang="hu-HU" dirty="0"/>
              <a:t>Termosztát beavatkozó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77B8799C-1A36-46DA-8340-009B0BEA4635}"/>
              </a:ext>
            </a:extLst>
          </p:cNvPr>
          <p:cNvSpPr txBox="1"/>
          <p:nvPr/>
        </p:nvSpPr>
        <p:spPr>
          <a:xfrm>
            <a:off x="65988" y="5062443"/>
            <a:ext cx="1677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Kék színre vált, ha a hűtés bekapcsol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21178D3-29D1-4881-B64E-D656BB98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70" y="1215959"/>
            <a:ext cx="8226459" cy="4509395"/>
          </a:xfrm>
          <a:prstGeom prst="rect">
            <a:avLst/>
          </a:prstGeom>
        </p:spPr>
      </p:pic>
      <p:cxnSp>
        <p:nvCxnSpPr>
          <p:cNvPr id="13" name="Összekötő: szögletes 12">
            <a:extLst>
              <a:ext uri="{FF2B5EF4-FFF2-40B4-BE49-F238E27FC236}">
                <a16:creationId xmlns:a16="http://schemas.microsoft.com/office/drawing/2014/main" id="{F669FCAB-4BB4-4E12-84E7-C493792F95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3406" y="4817097"/>
            <a:ext cx="2438402" cy="707010"/>
          </a:xfrm>
          <a:prstGeom prst="bentConnector3">
            <a:avLst>
              <a:gd name="adj1" fmla="val 1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79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9E12E-EB9B-4618-A042-D1EE8A1F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905"/>
            <a:ext cx="10515600" cy="1094024"/>
          </a:xfrm>
        </p:spPr>
        <p:txBody>
          <a:bodyPr/>
          <a:lstStyle/>
          <a:p>
            <a:pPr algn="ctr"/>
            <a:r>
              <a:rPr lang="hu-HU"/>
              <a:t>Termosztát beavatkozó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BBD498-4860-4D7D-B56B-44250F6B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2" y="1152929"/>
            <a:ext cx="9802593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99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9E12E-EB9B-4618-A042-D1EE8A1F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905"/>
            <a:ext cx="10515600" cy="1094024"/>
          </a:xfrm>
        </p:spPr>
        <p:txBody>
          <a:bodyPr/>
          <a:lstStyle/>
          <a:p>
            <a:pPr algn="ctr"/>
            <a:r>
              <a:rPr lang="hu-HU" dirty="0"/>
              <a:t>Termosztát beavatkozó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43EF472-7C54-4F8F-A945-48143087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8" y="1152929"/>
            <a:ext cx="713522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8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Kép 25">
            <a:extLst>
              <a:ext uri="{FF2B5EF4-FFF2-40B4-BE49-F238E27FC236}">
                <a16:creationId xmlns:a16="http://schemas.microsoft.com/office/drawing/2014/main" id="{8E4F3080-D9CC-42DE-840D-AEDADC27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67" y="1643559"/>
            <a:ext cx="8528089" cy="482361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D251265-EA4B-4885-BF9D-0759028A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Automatizált világítás 	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C0680C56-EF61-488E-9810-52219091F2CF}"/>
              </a:ext>
            </a:extLst>
          </p:cNvPr>
          <p:cNvCxnSpPr/>
          <p:nvPr/>
        </p:nvCxnSpPr>
        <p:spPr>
          <a:xfrm flipH="1">
            <a:off x="1106143" y="3080147"/>
            <a:ext cx="1395167" cy="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EE3B0B2-A36C-4350-B891-3CFEFCF786B3}"/>
              </a:ext>
            </a:extLst>
          </p:cNvPr>
          <p:cNvSpPr txBox="1"/>
          <p:nvPr/>
        </p:nvSpPr>
        <p:spPr>
          <a:xfrm>
            <a:off x="312856" y="2872767"/>
            <a:ext cx="14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Dátum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70464BDF-85F3-4EF5-937B-0B64D6C6BBC9}"/>
              </a:ext>
            </a:extLst>
          </p:cNvPr>
          <p:cNvCxnSpPr/>
          <p:nvPr/>
        </p:nvCxnSpPr>
        <p:spPr>
          <a:xfrm flipH="1">
            <a:off x="1204362" y="3611430"/>
            <a:ext cx="160061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C5DEFEA5-9F20-482E-905F-05B93057BE53}"/>
              </a:ext>
            </a:extLst>
          </p:cNvPr>
          <p:cNvSpPr txBox="1"/>
          <p:nvPr/>
        </p:nvSpPr>
        <p:spPr>
          <a:xfrm>
            <a:off x="725569" y="3415038"/>
            <a:ext cx="107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D90C6CA-9857-4948-8A34-95CC5677F6E3}"/>
              </a:ext>
            </a:extLst>
          </p:cNvPr>
          <p:cNvSpPr/>
          <p:nvPr/>
        </p:nvSpPr>
        <p:spPr>
          <a:xfrm>
            <a:off x="3849966" y="5439271"/>
            <a:ext cx="1053548" cy="397565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306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620EA6-66C9-460A-83EC-64DD4F3D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Automatizált világítás 	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21155A0-9440-4DB7-82A5-81CE968A9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26" y="1690688"/>
            <a:ext cx="8411057" cy="4757770"/>
          </a:xfrm>
          <a:prstGeom prst="rect">
            <a:avLst/>
          </a:prstGeom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1AD5109F-25CA-42DD-BEC0-522842CE8109}"/>
              </a:ext>
            </a:extLst>
          </p:cNvPr>
          <p:cNvCxnSpPr>
            <a:cxnSpLocks/>
          </p:cNvCxnSpPr>
          <p:nvPr/>
        </p:nvCxnSpPr>
        <p:spPr>
          <a:xfrm flipH="1">
            <a:off x="909374" y="3080147"/>
            <a:ext cx="1395167" cy="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77A7EF10-3CEB-4693-94D5-6DEFC60A7AB7}"/>
              </a:ext>
            </a:extLst>
          </p:cNvPr>
          <p:cNvSpPr txBox="1"/>
          <p:nvPr/>
        </p:nvSpPr>
        <p:spPr>
          <a:xfrm>
            <a:off x="117639" y="2860757"/>
            <a:ext cx="14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Dátum</a:t>
            </a:r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09DD02F6-1557-453F-8BCB-3B407819C70A}"/>
              </a:ext>
            </a:extLst>
          </p:cNvPr>
          <p:cNvCxnSpPr>
            <a:cxnSpLocks/>
          </p:cNvCxnSpPr>
          <p:nvPr/>
        </p:nvCxnSpPr>
        <p:spPr>
          <a:xfrm flipH="1">
            <a:off x="1028817" y="3587845"/>
            <a:ext cx="160061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F6DABF81-CA5D-415A-AFBE-862822BA3112}"/>
              </a:ext>
            </a:extLst>
          </p:cNvPr>
          <p:cNvSpPr txBox="1"/>
          <p:nvPr/>
        </p:nvSpPr>
        <p:spPr>
          <a:xfrm>
            <a:off x="530787" y="3414754"/>
            <a:ext cx="107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12F1F4A6-AD63-4931-9641-00471EF3A5DC}"/>
              </a:ext>
            </a:extLst>
          </p:cNvPr>
          <p:cNvSpPr/>
          <p:nvPr/>
        </p:nvSpPr>
        <p:spPr>
          <a:xfrm>
            <a:off x="3595323" y="5473994"/>
            <a:ext cx="1053548" cy="397565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125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20AE7B-77F9-4C33-A058-10BC5B8C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Automatizált világítás 	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2FAC2F-ED72-443C-B3F0-0FA7F5C7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világítás a napkeltéhez, illetve a napnyugtához van igazítva</a:t>
            </a:r>
          </a:p>
          <a:p>
            <a:r>
              <a:rPr lang="hu-HU" dirty="0"/>
              <a:t>Egy </a:t>
            </a:r>
            <a:r>
              <a:rPr lang="hu-HU" dirty="0" err="1"/>
              <a:t>csv</a:t>
            </a:r>
            <a:r>
              <a:rPr lang="hu-HU" dirty="0"/>
              <a:t> fájlból olvassa be a program az adatokat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E7B238F-41C3-49C0-971C-4D57C7A81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23" y="3632890"/>
            <a:ext cx="5353050" cy="280035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A39A035-4E1A-46EC-8AEE-C31F3B031B63}"/>
              </a:ext>
            </a:extLst>
          </p:cNvPr>
          <p:cNvSpPr txBox="1"/>
          <p:nvPr/>
        </p:nvSpPr>
        <p:spPr>
          <a:xfrm>
            <a:off x="3690995" y="3251692"/>
            <a:ext cx="46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 Év       Hónap      Nap   Napkelte  Napnyugta  </a:t>
            </a:r>
          </a:p>
        </p:txBody>
      </p:sp>
    </p:spTree>
    <p:extLst>
      <p:ext uri="{BB962C8B-B14F-4D97-AF65-F5344CB8AC3E}">
        <p14:creationId xmlns:p14="http://schemas.microsoft.com/office/powerpoint/2010/main" val="345732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ECCD04-66B1-4C88-804B-B0AC44D7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Célja: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C6D877-5FDB-4D48-A565-D8606B8DD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Mindennapi problémák leegyszerűsítése </a:t>
            </a:r>
          </a:p>
          <a:p>
            <a:endParaRPr lang="hu-HU" dirty="0"/>
          </a:p>
          <a:p>
            <a:r>
              <a:rPr lang="hu-HU" dirty="0"/>
              <a:t>Biztonságosabb környezet kialakítása</a:t>
            </a:r>
          </a:p>
          <a:p>
            <a:endParaRPr lang="hu-HU" dirty="0"/>
          </a:p>
          <a:p>
            <a:r>
              <a:rPr lang="hu-HU" dirty="0"/>
              <a:t>Kényelem</a:t>
            </a:r>
          </a:p>
          <a:p>
            <a:endParaRPr lang="hu-HU" dirty="0"/>
          </a:p>
          <a:p>
            <a:r>
              <a:rPr lang="hu-HU" dirty="0"/>
              <a:t>Szenzor és </a:t>
            </a:r>
            <a:r>
              <a:rPr lang="hu-HU" dirty="0" err="1"/>
              <a:t>aktuátor</a:t>
            </a:r>
            <a:r>
              <a:rPr lang="hu-HU" dirty="0"/>
              <a:t> hálózatok tárgy teljesítése 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8603840-C057-4166-B034-16D4471EC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653" y="177903"/>
            <a:ext cx="1903815" cy="19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89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0304C7-66D1-41ED-A2D7-C2DB9820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Automatizált világítás 	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8BFAF02-28F9-4534-8A49-B6AB7490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3" y="2326241"/>
            <a:ext cx="11204294" cy="34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F5CED3-D0CB-4A06-A5E4-139EED84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17" y="2188840"/>
            <a:ext cx="10778765" cy="1857576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Változások főmenüben</a:t>
            </a:r>
          </a:p>
        </p:txBody>
      </p:sp>
    </p:spTree>
    <p:extLst>
      <p:ext uri="{BB962C8B-B14F-4D97-AF65-F5344CB8AC3E}">
        <p14:creationId xmlns:p14="http://schemas.microsoft.com/office/powerpoint/2010/main" val="243207985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B809C8-D18E-49EA-B776-7AD994A8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Indítás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162B28-7F1B-4DA0-B9FD-490C7440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90" y="1841511"/>
            <a:ext cx="7875819" cy="4009249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74E1C49D-695E-4392-A836-0B574D7DC1AE}"/>
              </a:ext>
            </a:extLst>
          </p:cNvPr>
          <p:cNvSpPr/>
          <p:nvPr/>
        </p:nvSpPr>
        <p:spPr>
          <a:xfrm>
            <a:off x="2771481" y="3676453"/>
            <a:ext cx="867266" cy="4430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D800B8D-B584-49DB-8D8F-5D742626F139}"/>
              </a:ext>
            </a:extLst>
          </p:cNvPr>
          <p:cNvSpPr txBox="1"/>
          <p:nvPr/>
        </p:nvSpPr>
        <p:spPr>
          <a:xfrm>
            <a:off x="3751867" y="5980464"/>
            <a:ext cx="91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„Start” gombra kattintva indul el a szimuláció</a:t>
            </a:r>
          </a:p>
        </p:txBody>
      </p:sp>
    </p:spTree>
    <p:extLst>
      <p:ext uri="{BB962C8B-B14F-4D97-AF65-F5344CB8AC3E}">
        <p14:creationId xmlns:p14="http://schemas.microsoft.com/office/powerpoint/2010/main" val="387215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36D46EE-565E-4272-9218-D31CB905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959" y="162195"/>
            <a:ext cx="5566038" cy="2835529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66BBE460-5BE0-4B9A-9A5A-66B2CF8FBA2D}"/>
              </a:ext>
            </a:extLst>
          </p:cNvPr>
          <p:cNvSpPr/>
          <p:nvPr/>
        </p:nvSpPr>
        <p:spPr>
          <a:xfrm>
            <a:off x="6513921" y="383724"/>
            <a:ext cx="1180123" cy="4430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DCEDAC9-166A-4050-B5C9-E8095401D4C5}"/>
              </a:ext>
            </a:extLst>
          </p:cNvPr>
          <p:cNvSpPr txBox="1"/>
          <p:nvPr/>
        </p:nvSpPr>
        <p:spPr>
          <a:xfrm>
            <a:off x="505808" y="1188273"/>
            <a:ext cx="5081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kinti hőmérséklet egy listából olvas be értékeket és ennek hatására kapcsolja ki vagy be a fűtést/hűtést 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56048012-56AE-4F2C-ADD7-DAD42D1E0858}"/>
              </a:ext>
            </a:extLst>
          </p:cNvPr>
          <p:cNvSpPr/>
          <p:nvPr/>
        </p:nvSpPr>
        <p:spPr>
          <a:xfrm>
            <a:off x="7807165" y="2111603"/>
            <a:ext cx="592116" cy="31108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1AE4C267-5C96-41EF-BA77-3859CFE09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59" y="3657601"/>
            <a:ext cx="5570150" cy="2835529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52D78176-20CC-4777-8488-AEDFA61ED03D}"/>
              </a:ext>
            </a:extLst>
          </p:cNvPr>
          <p:cNvSpPr txBox="1"/>
          <p:nvPr/>
        </p:nvSpPr>
        <p:spPr>
          <a:xfrm>
            <a:off x="576606" y="4121085"/>
            <a:ext cx="5081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Ha kint hidegebb van, akkor egy idő után elkezd lehűlni a lakás, ezt érzékeli és bekapcsolja a fűtést. Ezt úgy szemléltettük, hogy a  pirosra vált a belső hő háttere és elindul a fűtés egészen az optimális fokig. Hasonlóan  van a hűtés is, csak ott kékre válta a háttér.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1D2E3D9D-6337-4A81-8261-09B02676D828}"/>
              </a:ext>
            </a:extLst>
          </p:cNvPr>
          <p:cNvSpPr/>
          <p:nvPr/>
        </p:nvSpPr>
        <p:spPr>
          <a:xfrm>
            <a:off x="6466785" y="3882458"/>
            <a:ext cx="1180123" cy="4430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7712BDC-60C5-4C22-BA76-8B1EA27EC7C7}"/>
              </a:ext>
            </a:extLst>
          </p:cNvPr>
          <p:cNvSpPr/>
          <p:nvPr/>
        </p:nvSpPr>
        <p:spPr>
          <a:xfrm>
            <a:off x="7703469" y="5564325"/>
            <a:ext cx="592116" cy="31108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821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959EC3-2700-47BB-82A1-8C1EC834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Párásító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0CC1569-E1A1-4A51-81A9-279570BF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57" y="1597870"/>
            <a:ext cx="8131285" cy="4164271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2A5940C-AD7F-46F6-BAF3-498BA0423A9A}"/>
              </a:ext>
            </a:extLst>
          </p:cNvPr>
          <p:cNvSpPr txBox="1"/>
          <p:nvPr/>
        </p:nvSpPr>
        <p:spPr>
          <a:xfrm>
            <a:off x="1545996" y="5910606"/>
            <a:ext cx="980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„Párásító”  gomb lenyomásával, a páratartalmat állítja be a rendszer optimálisra (45%), majd ott is tartja. A képen 31% tart, ezt növeli majd tovább amíg eléri a 45%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7F36543-BCA2-488B-A66A-01D9D03C5AC1}"/>
              </a:ext>
            </a:extLst>
          </p:cNvPr>
          <p:cNvSpPr/>
          <p:nvPr/>
        </p:nvSpPr>
        <p:spPr>
          <a:xfrm>
            <a:off x="2545237" y="4015820"/>
            <a:ext cx="1159497" cy="424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E8DBF00-A0C0-480C-83B3-7D8F91B47CCA}"/>
              </a:ext>
            </a:extLst>
          </p:cNvPr>
          <p:cNvSpPr/>
          <p:nvPr/>
        </p:nvSpPr>
        <p:spPr>
          <a:xfrm>
            <a:off x="5043340" y="4506012"/>
            <a:ext cx="754145" cy="34879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209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481B9A-9BA0-4572-AF64-D500446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Vízforraló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ACDF35A-605F-400D-808A-325A76C00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865" y="1690688"/>
            <a:ext cx="7356270" cy="3744289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EE9A210-3CB4-4ABA-A742-40617A6F3F9A}"/>
              </a:ext>
            </a:extLst>
          </p:cNvPr>
          <p:cNvSpPr txBox="1"/>
          <p:nvPr/>
        </p:nvSpPr>
        <p:spPr>
          <a:xfrm>
            <a:off x="1507787" y="5593404"/>
            <a:ext cx="882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vízforraló egy olyan beavatkozó, ami plusz párát okoz a belső térben. A párásítónk viszont meggátolja, hogy ez huzamosabb ideig így maradjon úgy, hogy kinyitja a szellőzőket (Szellőző: </a:t>
            </a:r>
            <a:r>
              <a:rPr lang="hu-HU" dirty="0" err="1"/>
              <a:t>On</a:t>
            </a:r>
            <a:r>
              <a:rPr lang="hu-HU" dirty="0"/>
              <a:t> ) amíg vissza nem áll az optimális állapot.  Optimális állapot esetén a szellőzőket bezárja (Szellőző: OFF)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C74F392-CA1C-4711-978A-DF9B0B77D0DF}"/>
              </a:ext>
            </a:extLst>
          </p:cNvPr>
          <p:cNvSpPr/>
          <p:nvPr/>
        </p:nvSpPr>
        <p:spPr>
          <a:xfrm>
            <a:off x="2821021" y="4260916"/>
            <a:ext cx="1119383" cy="427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5B2D66E-D53D-4BFB-A326-559B34FC26AB}"/>
              </a:ext>
            </a:extLst>
          </p:cNvPr>
          <p:cNvSpPr/>
          <p:nvPr/>
        </p:nvSpPr>
        <p:spPr>
          <a:xfrm>
            <a:off x="5175315" y="4290060"/>
            <a:ext cx="838986" cy="3429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DC9B51E-6250-41C2-AEC1-C61BB06FC4F0}"/>
              </a:ext>
            </a:extLst>
          </p:cNvPr>
          <p:cNvSpPr/>
          <p:nvPr/>
        </p:nvSpPr>
        <p:spPr>
          <a:xfrm>
            <a:off x="6174740" y="4279900"/>
            <a:ext cx="1445260" cy="3581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989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16D487-E463-49DC-AE47-B3622D2C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Garázsnyitó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DE756A0-F58B-4140-B8AC-3E9BF742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8" y="1969395"/>
            <a:ext cx="5699408" cy="291920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D1CE127-53B5-43A5-972A-38D46A3B8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46" y="1969395"/>
            <a:ext cx="5705026" cy="2919209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C13C6C4A-F114-4307-A815-C3F0E4D533D8}"/>
              </a:ext>
            </a:extLst>
          </p:cNvPr>
          <p:cNvSpPr/>
          <p:nvPr/>
        </p:nvSpPr>
        <p:spPr>
          <a:xfrm>
            <a:off x="583660" y="4309353"/>
            <a:ext cx="846306" cy="379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570F373-3A76-4824-9040-66C5A3079564}"/>
              </a:ext>
            </a:extLst>
          </p:cNvPr>
          <p:cNvSpPr/>
          <p:nvPr/>
        </p:nvSpPr>
        <p:spPr>
          <a:xfrm>
            <a:off x="10265790" y="3987538"/>
            <a:ext cx="999241" cy="32181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E9BE1344-9A4C-4149-A706-B41EA6F81AF4}"/>
              </a:ext>
            </a:extLst>
          </p:cNvPr>
          <p:cNvSpPr/>
          <p:nvPr/>
        </p:nvSpPr>
        <p:spPr>
          <a:xfrm>
            <a:off x="6570498" y="4311599"/>
            <a:ext cx="846306" cy="379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8F485E66-A96D-4105-82C7-2A2F45E9D9EA}"/>
              </a:ext>
            </a:extLst>
          </p:cNvPr>
          <p:cNvSpPr/>
          <p:nvPr/>
        </p:nvSpPr>
        <p:spPr>
          <a:xfrm>
            <a:off x="4297533" y="3987538"/>
            <a:ext cx="999241" cy="32181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3C212FE-E7C6-4937-90E8-A148BEC3D5AC}"/>
              </a:ext>
            </a:extLst>
          </p:cNvPr>
          <p:cNvSpPr txBox="1"/>
          <p:nvPr/>
        </p:nvSpPr>
        <p:spPr>
          <a:xfrm>
            <a:off x="2063002" y="5000347"/>
            <a:ext cx="983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„Garázsnyitó” gomb segítségével a garázsunkat tudjuk kinyitni vagy bezárni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99798AC-CEE1-4FAB-9202-5CB74F9ADBFA}"/>
              </a:ext>
            </a:extLst>
          </p:cNvPr>
          <p:cNvSpPr txBox="1"/>
          <p:nvPr/>
        </p:nvSpPr>
        <p:spPr>
          <a:xfrm>
            <a:off x="1611181" y="5796105"/>
            <a:ext cx="39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Garázs zárva  </a:t>
            </a: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 Garázs: Lent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B5624CE-6FA1-4503-B845-AF8FAE8413FB}"/>
              </a:ext>
            </a:extLst>
          </p:cNvPr>
          <p:cNvSpPr txBox="1"/>
          <p:nvPr/>
        </p:nvSpPr>
        <p:spPr>
          <a:xfrm>
            <a:off x="7458638" y="5796105"/>
            <a:ext cx="39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Garázs nyitva  </a:t>
            </a: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 Garázs: Fent</a:t>
            </a:r>
          </a:p>
        </p:txBody>
      </p:sp>
    </p:spTree>
    <p:extLst>
      <p:ext uri="{BB962C8B-B14F-4D97-AF65-F5344CB8AC3E}">
        <p14:creationId xmlns:p14="http://schemas.microsoft.com/office/powerpoint/2010/main" val="3958615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72F878-B807-4D87-814E-58C5E9B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Automatizált világítás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9DB2AC-3904-4180-9D84-FA26B909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00" y="1690688"/>
            <a:ext cx="8755212" cy="445634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ABB9FF9-58FB-4544-B99D-D4ED1AEB0375}"/>
              </a:ext>
            </a:extLst>
          </p:cNvPr>
          <p:cNvSpPr/>
          <p:nvPr/>
        </p:nvSpPr>
        <p:spPr>
          <a:xfrm>
            <a:off x="4543216" y="5289540"/>
            <a:ext cx="1188279" cy="34046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C5DE6039-DB23-4CEB-ABA4-BDFD031E920D}"/>
              </a:ext>
            </a:extLst>
          </p:cNvPr>
          <p:cNvCxnSpPr>
            <a:cxnSpLocks/>
          </p:cNvCxnSpPr>
          <p:nvPr/>
        </p:nvCxnSpPr>
        <p:spPr>
          <a:xfrm flipH="1">
            <a:off x="1234260" y="3051867"/>
            <a:ext cx="1395167" cy="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15DA2961-E26A-4BD0-BBAE-83606F67326C}"/>
              </a:ext>
            </a:extLst>
          </p:cNvPr>
          <p:cNvSpPr txBox="1"/>
          <p:nvPr/>
        </p:nvSpPr>
        <p:spPr>
          <a:xfrm>
            <a:off x="213742" y="2849182"/>
            <a:ext cx="14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Dátum</a:t>
            </a: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9CA793A8-1A12-477C-80D3-3417CBE1B471}"/>
              </a:ext>
            </a:extLst>
          </p:cNvPr>
          <p:cNvCxnSpPr>
            <a:cxnSpLocks/>
          </p:cNvCxnSpPr>
          <p:nvPr/>
        </p:nvCxnSpPr>
        <p:spPr>
          <a:xfrm flipH="1">
            <a:off x="1332441" y="3447854"/>
            <a:ext cx="160061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F415D74-C4FA-4F38-85A0-2E476941DF30}"/>
              </a:ext>
            </a:extLst>
          </p:cNvPr>
          <p:cNvSpPr txBox="1"/>
          <p:nvPr/>
        </p:nvSpPr>
        <p:spPr>
          <a:xfrm>
            <a:off x="493080" y="3227210"/>
            <a:ext cx="107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</p:spTree>
    <p:extLst>
      <p:ext uri="{BB962C8B-B14F-4D97-AF65-F5344CB8AC3E}">
        <p14:creationId xmlns:p14="http://schemas.microsoft.com/office/powerpoint/2010/main" val="3059498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20AE7B-77F9-4C33-A058-10BC5B8C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Automatizált világítás 	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2FAC2F-ED72-443C-B3F0-0FA7F5C7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világítás a napkeltéhez, illetve a napnyugtához van igazítva</a:t>
            </a:r>
          </a:p>
          <a:p>
            <a:r>
              <a:rPr lang="hu-HU" dirty="0"/>
              <a:t>Egy </a:t>
            </a:r>
            <a:r>
              <a:rPr lang="hu-HU" dirty="0" err="1"/>
              <a:t>csv</a:t>
            </a:r>
            <a:r>
              <a:rPr lang="hu-HU" dirty="0"/>
              <a:t> fájlból olvassa be a program az adatokat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E7B238F-41C3-49C0-971C-4D57C7A81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23" y="3632890"/>
            <a:ext cx="5353050" cy="280035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A39A035-4E1A-46EC-8AEE-C31F3B031B63}"/>
              </a:ext>
            </a:extLst>
          </p:cNvPr>
          <p:cNvSpPr txBox="1"/>
          <p:nvPr/>
        </p:nvSpPr>
        <p:spPr>
          <a:xfrm>
            <a:off x="3690995" y="3251692"/>
            <a:ext cx="46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 Év       Hónap      Nap   Napkelte  Napnyugta  </a:t>
            </a:r>
          </a:p>
        </p:txBody>
      </p:sp>
    </p:spTree>
    <p:extLst>
      <p:ext uri="{BB962C8B-B14F-4D97-AF65-F5344CB8AC3E}">
        <p14:creationId xmlns:p14="http://schemas.microsoft.com/office/powerpoint/2010/main" val="19284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ACB46B-93F4-4294-818D-1C8B2B32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Redőnyök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3EACDAB-9367-448D-91C1-E0D9A33F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80" y="1690688"/>
            <a:ext cx="8242839" cy="419554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0C42DB4-A24A-4393-923F-EA3CC2ABE961}"/>
              </a:ext>
            </a:extLst>
          </p:cNvPr>
          <p:cNvSpPr txBox="1"/>
          <p:nvPr/>
        </p:nvSpPr>
        <p:spPr>
          <a:xfrm>
            <a:off x="763571" y="5886234"/>
            <a:ext cx="10803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Automatizáltak egy magadott időpontban automatikusan felhúzódnak illetve lehúzódnak. A mi esetünkben az optimálisát mi így  éreztük:      </a:t>
            </a:r>
            <a:r>
              <a:rPr lang="hu-HU" b="1" dirty="0">
                <a:solidFill>
                  <a:srgbClr val="FF0000"/>
                </a:solidFill>
              </a:rPr>
              <a:t>07:15 </a:t>
            </a:r>
            <a:r>
              <a:rPr lang="hu-HU" b="1" dirty="0">
                <a:solidFill>
                  <a:srgbClr val="FF0000"/>
                </a:solidFill>
                <a:sym typeface="Wingdings" panose="05000000000000000000" pitchFamily="2" charset="2"/>
              </a:rPr>
              <a:t> Redőny: Fent            </a:t>
            </a:r>
            <a:r>
              <a:rPr lang="hu-HU" dirty="0">
                <a:sym typeface="Wingdings" panose="05000000000000000000" pitchFamily="2" charset="2"/>
              </a:rPr>
              <a:t>illetve                 </a:t>
            </a:r>
            <a:r>
              <a:rPr lang="hu-HU" b="1" dirty="0">
                <a:solidFill>
                  <a:srgbClr val="FF0000"/>
                </a:solidFill>
                <a:sym typeface="Wingdings" panose="05000000000000000000" pitchFamily="2" charset="2"/>
              </a:rPr>
              <a:t>ha naplemente van   Redőny: Lent   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A7F7CA87-6BC7-41BD-9B7E-D2220B4D417B}"/>
              </a:ext>
            </a:extLst>
          </p:cNvPr>
          <p:cNvSpPr/>
          <p:nvPr/>
        </p:nvSpPr>
        <p:spPr>
          <a:xfrm>
            <a:off x="5552388" y="5033913"/>
            <a:ext cx="1659117" cy="339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390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0A1F400-C0D0-4575-BF5B-0C1A7675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Funkciók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6962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516A7E-07EF-492A-B07F-A6D7985C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Ajtózár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E6906BA-0971-4FB7-A0F7-3C88F4C2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26" y="1690688"/>
            <a:ext cx="7798548" cy="396940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C768506-5CE1-4F27-9B81-568D50AC56DF}"/>
              </a:ext>
            </a:extLst>
          </p:cNvPr>
          <p:cNvSpPr txBox="1"/>
          <p:nvPr/>
        </p:nvSpPr>
        <p:spPr>
          <a:xfrm>
            <a:off x="1102936" y="5731497"/>
            <a:ext cx="937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Automata és manuális részt is kapott. </a:t>
            </a:r>
            <a:br>
              <a:rPr lang="hu-HU" dirty="0"/>
            </a:br>
            <a:r>
              <a:rPr lang="hu-HU" dirty="0"/>
              <a:t>Automata: 07:15 az ajtó automatikusan kinyílik (Ajtó: Nyitva), illetve ha a felhasználó elfelejtené bezárni este az ajtókat  23: 15-kor automatikusan bezárja az ajtókat (Ajtó: Zárva)</a:t>
            </a:r>
          </a:p>
        </p:txBody>
      </p:sp>
    </p:spTree>
    <p:extLst>
      <p:ext uri="{BB962C8B-B14F-4D97-AF65-F5344CB8AC3E}">
        <p14:creationId xmlns:p14="http://schemas.microsoft.com/office/powerpoint/2010/main" val="162084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516A7E-07EF-492A-B07F-A6D7985C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Ajtózár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E6906BA-0971-4FB7-A0F7-3C88F4C2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26" y="1690688"/>
            <a:ext cx="7798548" cy="396940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C768506-5CE1-4F27-9B81-568D50AC56DF}"/>
              </a:ext>
            </a:extLst>
          </p:cNvPr>
          <p:cNvSpPr txBox="1"/>
          <p:nvPr/>
        </p:nvSpPr>
        <p:spPr>
          <a:xfrm>
            <a:off x="1102936" y="5731497"/>
            <a:ext cx="937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Természetesen manuálisan is nyithatja/zárhatja az ajtókat </a:t>
            </a:r>
            <a:r>
              <a:rPr lang="hu-HU" b="1" dirty="0">
                <a:solidFill>
                  <a:srgbClr val="FF0000"/>
                </a:solidFill>
              </a:rPr>
              <a:t>a kulcs gomb </a:t>
            </a:r>
            <a:r>
              <a:rPr lang="hu-HU" dirty="0"/>
              <a:t>segítségével 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957B9B3A-D13E-4A9E-86E3-329C1B236CB2}"/>
              </a:ext>
            </a:extLst>
          </p:cNvPr>
          <p:cNvSpPr/>
          <p:nvPr/>
        </p:nvSpPr>
        <p:spPr>
          <a:xfrm>
            <a:off x="9078013" y="4703975"/>
            <a:ext cx="641022" cy="697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EB0AD657-9085-484E-843F-34F37E71D26A}"/>
              </a:ext>
            </a:extLst>
          </p:cNvPr>
          <p:cNvSpPr/>
          <p:nvPr/>
        </p:nvSpPr>
        <p:spPr>
          <a:xfrm>
            <a:off x="7296346" y="4826524"/>
            <a:ext cx="1300899" cy="340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3569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1D7699-80E1-4812-B686-E8374321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Csúszka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3057C76-D53C-47FB-B668-29F902DBD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834" y="1690688"/>
            <a:ext cx="6662331" cy="3406395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A6D15844-C3E5-461C-B875-FA0CB8795CB9}"/>
              </a:ext>
            </a:extLst>
          </p:cNvPr>
          <p:cNvSpPr/>
          <p:nvPr/>
        </p:nvSpPr>
        <p:spPr>
          <a:xfrm>
            <a:off x="4647414" y="4675695"/>
            <a:ext cx="3836710" cy="377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623E80-6365-458D-98BC-7AC3DE254723}"/>
              </a:ext>
            </a:extLst>
          </p:cNvPr>
          <p:cNvSpPr txBox="1"/>
          <p:nvPr/>
        </p:nvSpPr>
        <p:spPr>
          <a:xfrm>
            <a:off x="1046375" y="5269584"/>
            <a:ext cx="9860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csúszka segítségével 1-10 skálán gyorsíthatjuk, illetve lassíthatjuk a szimulálást: </a:t>
            </a:r>
          </a:p>
          <a:p>
            <a:r>
              <a:rPr lang="hu-HU" dirty="0"/>
              <a:t>1 fokozat:  50 milliszekundum </a:t>
            </a:r>
          </a:p>
          <a:p>
            <a:r>
              <a:rPr lang="hu-HU" dirty="0"/>
              <a:t>2 fokozat: 100 milliszekundum</a:t>
            </a:r>
            <a:br>
              <a:rPr lang="hu-HU" dirty="0"/>
            </a:br>
            <a:r>
              <a:rPr lang="hu-HU" dirty="0"/>
              <a:t>…</a:t>
            </a:r>
            <a:br>
              <a:rPr lang="hu-HU" dirty="0"/>
            </a:br>
            <a:r>
              <a:rPr lang="hu-HU" dirty="0"/>
              <a:t>10 fokozat: 500 milliszekundum</a:t>
            </a:r>
          </a:p>
        </p:txBody>
      </p:sp>
    </p:spTree>
    <p:extLst>
      <p:ext uri="{BB962C8B-B14F-4D97-AF65-F5344CB8AC3E}">
        <p14:creationId xmlns:p14="http://schemas.microsoft.com/office/powerpoint/2010/main" val="3124787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7D41FA-5390-467F-9EF8-8D4E8B36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Szerver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BA7ACD8-67C8-441A-AD7E-5B7844F2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05" y="1450232"/>
            <a:ext cx="5303390" cy="395753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9150DED-BCFB-4DB4-81A5-5620D523BB9A}"/>
              </a:ext>
            </a:extLst>
          </p:cNvPr>
          <p:cNvSpPr txBox="1"/>
          <p:nvPr/>
        </p:nvSpPr>
        <p:spPr>
          <a:xfrm>
            <a:off x="4319082" y="5642043"/>
            <a:ext cx="794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Regisztrálja a folyamatokat</a:t>
            </a:r>
          </a:p>
        </p:txBody>
      </p:sp>
    </p:spTree>
    <p:extLst>
      <p:ext uri="{BB962C8B-B14F-4D97-AF65-F5344CB8AC3E}">
        <p14:creationId xmlns:p14="http://schemas.microsoft.com/office/powerpoint/2010/main" val="203034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BC8FACE-357B-4D3B-83F6-62EFD00FF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5" r="36749"/>
          <a:stretch/>
        </p:blipFill>
        <p:spPr>
          <a:xfrm>
            <a:off x="19" y="10"/>
            <a:ext cx="4708167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012869-90AE-4B94-A244-F6AA56E85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243191"/>
            <a:ext cx="6487886" cy="64008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hu-HU" sz="2400" dirty="0"/>
              <a:t>Automatizált világítás (napszaktól)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hu-HU" sz="2400" dirty="0"/>
              <a:t>Hőfokszabályzás időjárástól függően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hu-HU" sz="2400" dirty="0"/>
              <a:t>Automatikus Biztonsági zár baleset következtében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hu-HU" sz="2400" dirty="0"/>
              <a:t>Párásító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hu-HU" sz="2400" dirty="0"/>
              <a:t>Automatizált szellőzőrendszer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hu-HU" sz="2400" dirty="0"/>
              <a:t>Automatizált redőnyök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hu-HU" sz="2400" dirty="0"/>
              <a:t>Szimulációsebességét megváltoztató csúszka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hu-HU" sz="2400" dirty="0"/>
              <a:t>Meg egyéb mások, amik időközben belekerülnek. (</a:t>
            </a:r>
            <a:r>
              <a:rPr lang="hu-HU" sz="2400" dirty="0" err="1"/>
              <a:t>bugok</a:t>
            </a:r>
            <a:r>
              <a:rPr lang="hu-HU" sz="2400" dirty="0"/>
              <a:t> :’( )</a:t>
            </a:r>
          </a:p>
        </p:txBody>
      </p:sp>
    </p:spTree>
    <p:extLst>
      <p:ext uri="{BB962C8B-B14F-4D97-AF65-F5344CB8AC3E}">
        <p14:creationId xmlns:p14="http://schemas.microsoft.com/office/powerpoint/2010/main" val="3783569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61E56F2-E0F3-4D23-A1E8-03C422F5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90044"/>
            <a:ext cx="3615966" cy="1738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-300" dirty="0" err="1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Grafikus</a:t>
            </a:r>
            <a:r>
              <a:rPr lang="en-US" sz="48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</a:t>
            </a:r>
            <a:r>
              <a:rPr lang="en-US" sz="4800" spc="-300" dirty="0" err="1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felület</a:t>
            </a:r>
            <a:endParaRPr lang="en-US" sz="4800" spc="-300" dirty="0">
              <a:solidFill>
                <a:schemeClr val="tx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3899D43-FE57-452B-89D3-E1F115EC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498560"/>
            <a:ext cx="6833412" cy="386087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FD54474-3FE7-49C1-B283-2B7C529EDE93}"/>
              </a:ext>
            </a:extLst>
          </p:cNvPr>
          <p:cNvSpPr txBox="1"/>
          <p:nvPr/>
        </p:nvSpPr>
        <p:spPr>
          <a:xfrm>
            <a:off x="8332480" y="3727234"/>
            <a:ext cx="3846136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hu-HU" sz="4000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Kezelő felület </a:t>
            </a:r>
            <a:endParaRPr lang="en-US" sz="4000" b="1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0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5492D0-1AD8-4688-A4BA-99C7532E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Window1 .</a:t>
            </a:r>
            <a:r>
              <a:rPr lang="hu-HU" dirty="0" err="1"/>
              <a:t>cs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E8DAD18-CB86-49E1-A46A-55F2AF0A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24" y="1872111"/>
            <a:ext cx="7794751" cy="46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7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BB471A-8DA9-4CF9-B6E8-CB5D3828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Window1 .</a:t>
            </a:r>
            <a:r>
              <a:rPr lang="hu-HU" dirty="0" err="1"/>
              <a:t>xaml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7B24E96-FC19-450F-AE8B-425F97F1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19" y="1787965"/>
            <a:ext cx="9064355" cy="48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0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BB471A-8DA9-4CF9-B6E8-CB5D3828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Window</a:t>
            </a:r>
            <a:r>
              <a:rPr lang="hu-HU" dirty="0"/>
              <a:t> .</a:t>
            </a:r>
            <a:r>
              <a:rPr lang="hu-HU" dirty="0" err="1"/>
              <a:t>xaml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A0BDE07-08D4-486B-AF7A-BFA6755A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98" y="2012549"/>
            <a:ext cx="9896272" cy="44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1E56F2-E0F3-4D23-A1E8-03C422F5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93" y="917889"/>
            <a:ext cx="7052937" cy="2511111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Grafikus</a:t>
            </a:r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</a:t>
            </a:r>
            <a:r>
              <a:rPr lang="en-US" sz="7200" spc="-300" dirty="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felület</a:t>
            </a:r>
            <a:endParaRPr lang="en-US" sz="7200" spc="-300" dirty="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5A0392-8060-4B23-B943-B8D86D735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BB2618B7-2777-4789-9442-B1B6023A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5939" y="1331843"/>
            <a:ext cx="3352598" cy="4437812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, elektronika, képernyőkép látható&#10;&#10;Automatikusan generált leírás">
            <a:extLst>
              <a:ext uri="{FF2B5EF4-FFF2-40B4-BE49-F238E27FC236}">
                <a16:creationId xmlns:a16="http://schemas.microsoft.com/office/drawing/2014/main" id="{F533BA9D-5000-4BAE-80EE-DD72D8C7C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5" r="7725" b="-2"/>
          <a:stretch/>
        </p:blipFill>
        <p:spPr>
          <a:xfrm>
            <a:off x="8530224" y="1648107"/>
            <a:ext cx="2684029" cy="380528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FD54474-3FE7-49C1-B283-2B7C529EDE93}"/>
              </a:ext>
            </a:extLst>
          </p:cNvPr>
          <p:cNvSpPr txBox="1"/>
          <p:nvPr/>
        </p:nvSpPr>
        <p:spPr>
          <a:xfrm>
            <a:off x="679174" y="2801222"/>
            <a:ext cx="6787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Bejelentkezési ablak</a:t>
            </a:r>
          </a:p>
        </p:txBody>
      </p:sp>
    </p:spTree>
    <p:extLst>
      <p:ext uri="{BB962C8B-B14F-4D97-AF65-F5344CB8AC3E}">
        <p14:creationId xmlns:p14="http://schemas.microsoft.com/office/powerpoint/2010/main" val="85270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élység">
  <a:themeElements>
    <a:clrScheme name="Mélység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Mélység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élysé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TM04033923[[fn=Mélység]]</Template>
  <TotalTime>172</TotalTime>
  <Words>509</Words>
  <Application>Microsoft Office PowerPoint</Application>
  <PresentationFormat>Szélesvásznú</PresentationFormat>
  <Paragraphs>80</Paragraphs>
  <Slides>33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6" baseType="lpstr">
      <vt:lpstr>Arial</vt:lpstr>
      <vt:lpstr>Corbel</vt:lpstr>
      <vt:lpstr>Mélység</vt:lpstr>
      <vt:lpstr>SMART HOME</vt:lpstr>
      <vt:lpstr>Célja: </vt:lpstr>
      <vt:lpstr>Funkciók</vt:lpstr>
      <vt:lpstr>PowerPoint-bemutató</vt:lpstr>
      <vt:lpstr>Grafikus felület</vt:lpstr>
      <vt:lpstr>Window1 .cs</vt:lpstr>
      <vt:lpstr>Window1 .xaml</vt:lpstr>
      <vt:lpstr>Window .xaml</vt:lpstr>
      <vt:lpstr>Grafikus felület</vt:lpstr>
      <vt:lpstr>Login .cs</vt:lpstr>
      <vt:lpstr>Login .xaml</vt:lpstr>
      <vt:lpstr>Termosztát beavatkozó</vt:lpstr>
      <vt:lpstr>Termosztát beavatkozó</vt:lpstr>
      <vt:lpstr>Termosztát beavatkozó</vt:lpstr>
      <vt:lpstr>Termosztát beavatkozó</vt:lpstr>
      <vt:lpstr>Termosztát beavatkozó</vt:lpstr>
      <vt:lpstr>Automatizált világítás  </vt:lpstr>
      <vt:lpstr>Automatizált világítás  </vt:lpstr>
      <vt:lpstr>Automatizált világítás  </vt:lpstr>
      <vt:lpstr>Automatizált világítás  </vt:lpstr>
      <vt:lpstr>Változások főmenüben</vt:lpstr>
      <vt:lpstr>Indítás</vt:lpstr>
      <vt:lpstr>PowerPoint-bemutató</vt:lpstr>
      <vt:lpstr>Párásító</vt:lpstr>
      <vt:lpstr>Vízforraló</vt:lpstr>
      <vt:lpstr>Garázsnyitó</vt:lpstr>
      <vt:lpstr>Automatizált világítás</vt:lpstr>
      <vt:lpstr>Automatizált világítás  </vt:lpstr>
      <vt:lpstr>Redőnyök</vt:lpstr>
      <vt:lpstr>Ajtózár</vt:lpstr>
      <vt:lpstr>Ajtózár</vt:lpstr>
      <vt:lpstr>Csúszka</vt:lpstr>
      <vt:lpstr>Szerver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</dc:title>
  <dc:creator>Kriczky Gábor</dc:creator>
  <cp:lastModifiedBy>Kriczky Gábor</cp:lastModifiedBy>
  <cp:revision>27</cp:revision>
  <dcterms:created xsi:type="dcterms:W3CDTF">2021-09-21T08:38:32Z</dcterms:created>
  <dcterms:modified xsi:type="dcterms:W3CDTF">2021-12-12T12:15:35Z</dcterms:modified>
</cp:coreProperties>
</file>